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017" r:id="rId3"/>
    <p:sldId id="1076" r:id="rId4"/>
    <p:sldId id="1077" r:id="rId5"/>
    <p:sldId id="1018" r:id="rId6"/>
    <p:sldId id="1019" r:id="rId7"/>
    <p:sldId id="1070" r:id="rId8"/>
    <p:sldId id="1078" r:id="rId9"/>
    <p:sldId id="1020" r:id="rId10"/>
    <p:sldId id="1021" r:id="rId11"/>
    <p:sldId id="1071" r:id="rId12"/>
    <p:sldId id="1069" r:id="rId13"/>
    <p:sldId id="1022" r:id="rId14"/>
    <p:sldId id="1079" r:id="rId15"/>
    <p:sldId id="1037" r:id="rId16"/>
    <p:sldId id="1038" r:id="rId17"/>
    <p:sldId id="1039" r:id="rId18"/>
    <p:sldId id="1080" r:id="rId19"/>
    <p:sldId id="1023" r:id="rId20"/>
    <p:sldId id="1072" r:id="rId21"/>
    <p:sldId id="1043" r:id="rId22"/>
    <p:sldId id="1045" r:id="rId23"/>
    <p:sldId id="1073" r:id="rId24"/>
    <p:sldId id="1075" r:id="rId25"/>
    <p:sldId id="1046" r:id="rId26"/>
    <p:sldId id="1074" r:id="rId27"/>
    <p:sldId id="1041" r:id="rId28"/>
    <p:sldId id="1047" r:id="rId29"/>
    <p:sldId id="1048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选择性必修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0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3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1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50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化学反应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与电能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　原电池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4D32677E-A58A-4DAA-012B-ECFEC63517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2156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化学电源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一次电池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如图为碱性锌锰电池的结构示意图，负极是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，电解质是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。电极反应如下：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负极：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正极：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4D32677E-A58A-4DAA-012B-ECFEC63517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2156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845195"/>
            <a:ext cx="1588693" cy="500939"/>
          </a:xfrm>
          <a:prstGeom prst="rect">
            <a:avLst/>
          </a:prstGeom>
        </p:spPr>
      </p:pic>
      <p:pic>
        <p:nvPicPr>
          <p:cNvPr id="4" name="mm714.jpg" descr="id:21474954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03518" y="2634699"/>
            <a:ext cx="2592288" cy="243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70D05AF3-8C44-72C9-CDBF-874B294105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2731866"/>
                <a:ext cx="11485848" cy="1261499"/>
              </a:xfrm>
            </p:spPr>
            <p:txBody>
              <a:bodyPr/>
              <a:lstStyle/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铅酸蓄电池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是最常见的二次电池，负极材料是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，正极材料是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。总反应为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PbO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2PbSO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70D05AF3-8C44-72C9-CDBF-874B29410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731866"/>
                <a:ext cx="11485848" cy="1261499"/>
              </a:xfrm>
              <a:blipFill>
                <a:blip r:embed="rId2"/>
                <a:stretch>
                  <a:fillRect l="-796" r="-849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wht62.jpg" descr="id:21474954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79542" y="4092604"/>
            <a:ext cx="4248472" cy="2424114"/>
          </a:xfrm>
          <a:prstGeom prst="rect">
            <a:avLst/>
          </a:prstGeom>
        </p:spPr>
      </p:pic>
      <p:sp>
        <p:nvSpPr>
          <p:cNvPr id="5" name="内容占位符 3">
            <a:extLst>
              <a:ext uri="{FF2B5EF4-FFF2-40B4-BE49-F238E27FC236}">
                <a16:creationId xmlns:a16="http://schemas.microsoft.com/office/drawing/2014/main" id="{70D05AF3-8C44-72C9-CDBF-874B294105E2}"/>
              </a:ext>
            </a:extLst>
          </p:cNvPr>
          <p:cNvSpPr txBox="1">
            <a:spLocks/>
          </p:cNvSpPr>
          <p:nvPr/>
        </p:nvSpPr>
        <p:spPr bwMode="auto">
          <a:xfrm>
            <a:off x="360854" y="7461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二次电池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x356a.jpg" descr="id:21474954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55046" y="1182251"/>
            <a:ext cx="2600455" cy="154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90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EEC5A-C123-433F-11F0-A95A33BDD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AB8EF75-29CA-3CCE-BB54-9CDD67215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57246"/>
            <a:ext cx="11485848" cy="163571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FB77D91-2976-E548-C857-BA22AC563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充电电池充电时原来的负极发生还原反应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生成原来消耗的物质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即作阴极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连接电源的负极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原来的正极连接电源的正极作阳极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简记为负连负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正连正。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2483;FounderCES">
            <a:extLst>
              <a:ext uri="{FF2B5EF4-FFF2-40B4-BE49-F238E27FC236}">
                <a16:creationId xmlns:a16="http://schemas.microsoft.com/office/drawing/2014/main" id="{95D74525-3176-DCB6-EDBF-0BCCF7C7E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970264"/>
            <a:ext cx="1997250" cy="4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73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407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燃料电池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燃料电池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燃料电池是一种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连续地将燃料和氧化剂的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化学能直接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转化为电能的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化学电源。燃料电池工作时，燃料和氧化剂连续地由外部供给并在电极上进行反应，生成物不断地被排出，于是就可以连续不断地提供电能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1076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氢氧燃料电池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45150" algn="l"/>
                    <a:tab pos="986155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如图所示，氢氧燃料电池的电解质溶液为酸性时，电极反应表示如下：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155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负极：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155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正极：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1550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10769"/>
              </a:xfrm>
              <a:blipFill>
                <a:blip r:embed="rId2"/>
                <a:stretch>
                  <a:fillRect l="-796" b="-15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mm715.jpg" descr="id:21474954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9562" y="3429000"/>
            <a:ext cx="388843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38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35C9A0-9AB8-E76D-777A-1D487B9E8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4638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原电池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加快氧化还原反应的速率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有原电池的反应比没有原电池的反应快。例如：实验室制取氢气时，粗锌与稀硫酸的反应速率比纯锌快；或向溶液中滴入几滴硫酸铜溶液，产生氢气的速率加快。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比较金属活动性强弱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对于酸性电解质，一般是负极金属的活动性较强，正极金属的活动性较弱。例如：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两种金属，用导线连接后插入稀硫酸中，观察到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极溶解，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极上有气泡产生，则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为负极，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为正极，金属活动性：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1061951"/>
            <a:ext cx="5948493" cy="566849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818737"/>
            <a:ext cx="94869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35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1A2C721-138E-4179-7329-8F0AC9A76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设计原电池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1322368"/>
            <a:ext cx="5124450" cy="467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1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3">
                <a:extLst>
                  <a:ext uri="{FF2B5EF4-FFF2-40B4-BE49-F238E27FC236}">
                    <a16:creationId xmlns:a16="http://schemas.microsoft.com/office/drawing/2014/main" id="{58B32C19-64F2-D6B8-3DD0-5A610C155BE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2455725"/>
                <a:ext cx="11485848" cy="1261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 Fe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具有强氧化性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会将单质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其本身被还原为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反应的离子方程式为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 xmlns="">
          <p:sp>
            <p:nvSpPr>
              <p:cNvPr id="8" name="内容占位符 3">
                <a:extLst>
                  <a:ext uri="{FF2B5EF4-FFF2-40B4-BE49-F238E27FC236}">
                    <a16:creationId xmlns:a16="http://schemas.microsoft.com/office/drawing/2014/main" id="{58B32C19-64F2-D6B8-3DD0-5A610C155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455725"/>
                <a:ext cx="11485848" cy="1261499"/>
              </a:xfrm>
              <a:prstGeom prst="rect">
                <a:avLst/>
              </a:prstGeom>
              <a:blipFill>
                <a:blip r:embed="rId2"/>
                <a:stretch>
                  <a:fillRect l="-796" r="-849" b="-43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EC537E-B762-E648-537D-74C8031B8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原电池装置证明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的氧化性比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写出能说明氧化性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的离子方程式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905" y="2587613"/>
            <a:ext cx="999732" cy="40933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75" y="1966411"/>
            <a:ext cx="1046020" cy="4232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385631" y="1769816"/>
                <a:ext cx="4071949" cy="7075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Cu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Cu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5631" y="1769816"/>
                <a:ext cx="4071949" cy="707501"/>
              </a:xfrm>
              <a:prstGeom prst="rect">
                <a:avLst/>
              </a:prstGeom>
              <a:blipFill>
                <a:blip r:embed="rId6"/>
                <a:stretch>
                  <a:fillRect l="-2246" r="-299" b="-86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65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2991733"/>
                <a:ext cx="11485848" cy="19881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原电池的负极失去电子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发生氧化反应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正极得到电子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发生还原反应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因此要将上述反应设计为原电池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负极反应为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2e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Cu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正极反应为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2e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91733"/>
                <a:ext cx="11485848" cy="1988108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3105773"/>
            <a:ext cx="999732" cy="4093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2547214"/>
            <a:ext cx="1046020" cy="423292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2A54A2-1C88-D098-99DC-6A60598C4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若要将上述反应设计成原电池，电极反应如下：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负极：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正极：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334041" y="2360465"/>
                <a:ext cx="8087766" cy="707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Cu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2e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Cu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2e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041" y="2360465"/>
                <a:ext cx="8087766" cy="707501"/>
              </a:xfrm>
              <a:prstGeom prst="rect">
                <a:avLst/>
              </a:prstGeom>
              <a:blipFill>
                <a:blip r:embed="rId5"/>
                <a:stretch>
                  <a:fillRect l="-1206" b="-86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195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画出装置图，指出电极材料和电解质溶液：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b18.jpg" descr="id:21474955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02718" y="3578586"/>
            <a:ext cx="1913366" cy="2393179"/>
          </a:xfrm>
          <a:prstGeom prst="rect">
            <a:avLst/>
          </a:prstGeom>
        </p:spPr>
      </p:pic>
      <p:pic>
        <p:nvPicPr>
          <p:cNvPr id="6" name="b19.jpg" descr="id:2147495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3890121"/>
            <a:ext cx="2421144" cy="20816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3431864"/>
            <a:ext cx="1046020" cy="423292"/>
          </a:xfrm>
          <a:prstGeom prst="rect">
            <a:avLst/>
          </a:prstGeom>
        </p:spPr>
      </p:pic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715964"/>
              </p:ext>
            </p:extLst>
          </p:nvPr>
        </p:nvGraphicFramePr>
        <p:xfrm>
          <a:off x="360854" y="1441102"/>
          <a:ext cx="11485848" cy="1699866"/>
        </p:xfrm>
        <a:graphic>
          <a:graphicData uri="http://schemas.openxmlformats.org/drawingml/2006/table">
            <a:tbl>
              <a:tblPr firstRow="1" firstCol="1" bandRow="1"/>
              <a:tblGrid>
                <a:gridCol w="5742924">
                  <a:extLst>
                    <a:ext uri="{9D8B030D-6E8A-4147-A177-3AD203B41FA5}">
                      <a16:colId xmlns:a16="http://schemas.microsoft.com/office/drawing/2014/main" val="2811913240"/>
                    </a:ext>
                  </a:extLst>
                </a:gridCol>
                <a:gridCol w="5742924">
                  <a:extLst>
                    <a:ext uri="{9D8B030D-6E8A-4147-A177-3AD203B41FA5}">
                      <a16:colId xmlns:a16="http://schemas.microsoft.com/office/drawing/2014/main" val="3889484987"/>
                    </a:ext>
                  </a:extLst>
                </a:gridCol>
              </a:tblGrid>
              <a:tr h="5901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不含盐桥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含盐桥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48957"/>
                  </a:ext>
                </a:extLst>
              </a:tr>
              <a:tr h="11097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667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692696"/>
            <a:ext cx="3456384" cy="49247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270670" y="1340768"/>
            <a:ext cx="10297144" cy="5187573"/>
            <a:chOff x="1270670" y="1196752"/>
            <a:chExt cx="10297144" cy="5187573"/>
          </a:xfrm>
        </p:grpSpPr>
        <p:grpSp>
          <p:nvGrpSpPr>
            <p:cNvPr id="5" name="组合 4"/>
            <p:cNvGrpSpPr/>
            <p:nvPr/>
          </p:nvGrpSpPr>
          <p:grpSpPr>
            <a:xfrm>
              <a:off x="1702718" y="1196752"/>
              <a:ext cx="9865096" cy="5187573"/>
              <a:chOff x="1702718" y="1196752"/>
              <a:chExt cx="9865096" cy="5187573"/>
            </a:xfrm>
          </p:grpSpPr>
          <p:pic>
            <p:nvPicPr>
              <p:cNvPr id="4" name="学霸化学   选择性必修1 人教 -四色-25.3.13改-发排-03.EPS" descr="id:2147495389;FounderCES"/>
              <p:cNvPicPr/>
              <p:nvPr/>
            </p:nvPicPr>
            <p:blipFill rotWithShape="1">
              <a:blip r:embed="rId3"/>
              <a:srcRect b="60881"/>
              <a:stretch/>
            </p:blipFill>
            <p:spPr>
              <a:xfrm>
                <a:off x="1702718" y="1196752"/>
                <a:ext cx="9865096" cy="4942495"/>
              </a:xfrm>
              <a:prstGeom prst="rect">
                <a:avLst/>
              </a:prstGeom>
            </p:spPr>
          </p:pic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1490" y="3084638"/>
                <a:ext cx="1728192" cy="329968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80779" y="2933570"/>
              <a:ext cx="1655874" cy="27609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30538" y="2852936"/>
              <a:ext cx="400050" cy="121150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70670" y="4690640"/>
              <a:ext cx="1470317" cy="121150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117262">
              <a:off x="2500403" y="2791927"/>
              <a:ext cx="400050" cy="9924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>
            <a:extLst>
              <a:ext uri="{FF2B5EF4-FFF2-40B4-BE49-F238E27FC236}">
                <a16:creationId xmlns:a16="http://schemas.microsoft.com/office/drawing/2014/main" id="{C2FD8623-3264-F16B-02DD-C7726FC473A9}"/>
              </a:ext>
            </a:extLst>
          </p:cNvPr>
          <p:cNvSpPr txBox="1">
            <a:spLocks/>
          </p:cNvSpPr>
          <p:nvPr/>
        </p:nvSpPr>
        <p:spPr bwMode="auto">
          <a:xfrm>
            <a:off x="360854" y="9087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若将上述反应设计为原电池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为负极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活动性比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弱的电极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如石墨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为正极。若不含有盐桥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的溶液如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溶液为电解质溶液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若含有盐桥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电极插入含有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的电解质溶液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CuCl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正极石墨插入含有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48" y="1034454"/>
            <a:ext cx="999732" cy="409339"/>
          </a:xfrm>
          <a:prstGeom prst="rect">
            <a:avLst/>
          </a:prstGeom>
        </p:spPr>
      </p:pic>
      <p:pic>
        <p:nvPicPr>
          <p:cNvPr id="5" name="b18.jpg" descr="id:21474955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3405497"/>
            <a:ext cx="1913366" cy="2393179"/>
          </a:xfrm>
          <a:prstGeom prst="rect">
            <a:avLst/>
          </a:prstGeom>
        </p:spPr>
      </p:pic>
      <p:pic>
        <p:nvPicPr>
          <p:cNvPr id="6" name="b19.jpg" descr="id:21474955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23198" y="3717032"/>
            <a:ext cx="2421144" cy="208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5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54" y="855296"/>
            <a:ext cx="11495147" cy="3365792"/>
          </a:xfrm>
          <a:prstGeom prst="rect">
            <a:avLst/>
          </a:prstGeom>
        </p:spPr>
      </p:pic>
      <p:pic>
        <p:nvPicPr>
          <p:cNvPr id="5" name="顿有所悟.EPS" descr="id:21474912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27304"/>
            <a:ext cx="1650365" cy="361950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E945FF-86A2-6839-0692-151E0145A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8495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原电池的过程中需要选择两极材料、电解质溶液、盐桥等。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选择两极材料时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负极材料一般为在反应中失电子的物质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正极材料一般为活动性弱于负极的金属或非金属导体。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选择电解质溶液时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如不含盐桥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参与正极反应的为氧化剂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如含盐桥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负极溶液一般含负极金属离子。另外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有时电解质也可以是能传导某些离子的固态。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画装置图时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须注明电极材料和溶液成分。同时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利用导线或盐桥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确保回路闭合。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757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F1F75EB-1A63-8256-2FBA-6916BFBA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燃料电池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电极反应的书写方法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燃料电池的总反应相当于燃料的燃烧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，书写总反应方程式时，要注意产物与电解质溶液是否发生反应，若能反应，电解质溶液要写在总反应方程式中。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电极的负极反应物一定是燃料，负极上燃料失电子发生氧化反应；正极反应物为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，正极上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得电子发生还原反应。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燃料电池：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52500" cy="3340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3426405"/>
                  </p:ext>
                </p:extLst>
              </p:nvPr>
            </p:nvGraphicFramePr>
            <p:xfrm>
              <a:off x="360855" y="3954049"/>
              <a:ext cx="11485846" cy="23302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89935">
                      <a:extLst>
                        <a:ext uri="{9D8B030D-6E8A-4147-A177-3AD203B41FA5}">
                          <a16:colId xmlns:a16="http://schemas.microsoft.com/office/drawing/2014/main" val="1400914617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3198406689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3609438929"/>
                        </a:ext>
                      </a:extLst>
                    </a:gridCol>
                    <a:gridCol w="6111535">
                      <a:extLst>
                        <a:ext uri="{9D8B030D-6E8A-4147-A177-3AD203B41FA5}">
                          <a16:colId xmlns:a16="http://schemas.microsoft.com/office/drawing/2014/main" val="371969654"/>
                        </a:ext>
                      </a:extLst>
                    </a:gridCol>
                  </a:tblGrid>
                  <a:tr h="1949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7604400"/>
                      </a:ext>
                    </a:extLst>
                  </a:tr>
                  <a:tr h="247808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3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3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89991"/>
                      </a:ext>
                    </a:extLst>
                  </a:tr>
                  <a:tr h="24780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4e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3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3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64838767"/>
                      </a:ext>
                    </a:extLst>
                  </a:tr>
                  <a:tr h="24780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6e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3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286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表格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3426405"/>
                  </p:ext>
                </p:extLst>
              </p:nvPr>
            </p:nvGraphicFramePr>
            <p:xfrm>
              <a:off x="360855" y="3954049"/>
              <a:ext cx="11485846" cy="23302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89935">
                      <a:extLst>
                        <a:ext uri="{9D8B030D-6E8A-4147-A177-3AD203B41FA5}">
                          <a16:colId xmlns:a16="http://schemas.microsoft.com/office/drawing/2014/main" val="1400914617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3198406689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3609438929"/>
                        </a:ext>
                      </a:extLst>
                    </a:gridCol>
                    <a:gridCol w="6111535">
                      <a:extLst>
                        <a:ext uri="{9D8B030D-6E8A-4147-A177-3AD203B41FA5}">
                          <a16:colId xmlns:a16="http://schemas.microsoft.com/office/drawing/2014/main" val="371969654"/>
                        </a:ext>
                      </a:extLst>
                    </a:gridCol>
                  </a:tblGrid>
                  <a:tr h="5257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7604400"/>
                      </a:ext>
                    </a:extLst>
                  </a:tr>
                  <a:tr h="636842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酸性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3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542" t="-82857" r="-155" b="-20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689991"/>
                      </a:ext>
                    </a:extLst>
                  </a:tr>
                  <a:tr h="583819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036" t="-200000" r="-199" b="-11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4838767"/>
                      </a:ext>
                    </a:extLst>
                  </a:tr>
                  <a:tr h="583819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3762" marR="1376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8036" t="-300000" r="-199" b="-1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9286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49111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725756"/>
                  </p:ext>
                </p:extLst>
              </p:nvPr>
            </p:nvGraphicFramePr>
            <p:xfrm>
              <a:off x="334566" y="817915"/>
              <a:ext cx="11521280" cy="49153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80320">
                      <a:extLst>
                        <a:ext uri="{9D8B030D-6E8A-4147-A177-3AD203B41FA5}">
                          <a16:colId xmlns:a16="http://schemas.microsoft.com/office/drawing/2014/main" val="34609191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4062861538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723153147"/>
                        </a:ext>
                      </a:extLst>
                    </a:gridCol>
                    <a:gridCol w="5976664">
                      <a:extLst>
                        <a:ext uri="{9D8B030D-6E8A-4147-A177-3AD203B41FA5}">
                          <a16:colId xmlns:a16="http://schemas.microsoft.com/office/drawing/2014/main" val="4204693841"/>
                        </a:ext>
                      </a:extLst>
                    </a:gridCol>
                  </a:tblGrid>
                  <a:tr h="5646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9019170"/>
                      </a:ext>
                    </a:extLst>
                  </a:tr>
                  <a:tr h="717796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碱性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006655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40734506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68503175"/>
                      </a:ext>
                    </a:extLst>
                  </a:tr>
                  <a:tr h="717796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熔融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碳酸盐燃料电池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294032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5816041"/>
                      </a:ext>
                    </a:extLst>
                  </a:tr>
                  <a:tr h="76171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577752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3725756"/>
                  </p:ext>
                </p:extLst>
              </p:nvPr>
            </p:nvGraphicFramePr>
            <p:xfrm>
              <a:off x="334566" y="817915"/>
              <a:ext cx="11521280" cy="491534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80320">
                      <a:extLst>
                        <a:ext uri="{9D8B030D-6E8A-4147-A177-3AD203B41FA5}">
                          <a16:colId xmlns:a16="http://schemas.microsoft.com/office/drawing/2014/main" val="34609191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4062861538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723153147"/>
                        </a:ext>
                      </a:extLst>
                    </a:gridCol>
                    <a:gridCol w="5976664">
                      <a:extLst>
                        <a:ext uri="{9D8B030D-6E8A-4147-A177-3AD203B41FA5}">
                          <a16:colId xmlns:a16="http://schemas.microsoft.com/office/drawing/2014/main" val="4204693841"/>
                        </a:ext>
                      </a:extLst>
                    </a:gridCol>
                  </a:tblGrid>
                  <a:tr h="5646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9019170"/>
                      </a:ext>
                    </a:extLst>
                  </a:tr>
                  <a:tr h="717796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碱性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8459" t="-79661" r="-168" b="-50762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0006655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864" t="-181197" r="-204" b="-411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0734506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864" t="-278814" r="-204" b="-308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8503175"/>
                      </a:ext>
                    </a:extLst>
                  </a:tr>
                  <a:tr h="717796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熔融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碳酸盐燃料电池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11607" t="-123823" r="-533929" b="-83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8459" t="-378814" r="-168" b="-20847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294032"/>
                      </a:ext>
                    </a:extLst>
                  </a:tr>
                  <a:tr h="717796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864" t="-478814" r="-204" b="-108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5816041"/>
                      </a:ext>
                    </a:extLst>
                  </a:tr>
                  <a:tr h="76171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864" t="-546400" r="-204" b="-24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777524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0097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334013"/>
                  </p:ext>
                </p:extLst>
              </p:nvPr>
            </p:nvGraphicFramePr>
            <p:xfrm>
              <a:off x="334566" y="908720"/>
              <a:ext cx="11521280" cy="46495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08312">
                      <a:extLst>
                        <a:ext uri="{9D8B030D-6E8A-4147-A177-3AD203B41FA5}">
                          <a16:colId xmlns:a16="http://schemas.microsoft.com/office/drawing/2014/main" val="34609191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406286153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723153147"/>
                        </a:ext>
                      </a:extLst>
                    </a:gridCol>
                    <a:gridCol w="6480720">
                      <a:extLst>
                        <a:ext uri="{9D8B030D-6E8A-4147-A177-3AD203B41FA5}">
                          <a16:colId xmlns:a16="http://schemas.microsoft.com/office/drawing/2014/main" val="687630869"/>
                        </a:ext>
                      </a:extLst>
                    </a:gridCol>
                  </a:tblGrid>
                  <a:tr h="5376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9019170"/>
                      </a:ext>
                    </a:extLst>
                  </a:tr>
                  <a:tr h="683491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固态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氧化物燃料电池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4126025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48511907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5934744"/>
                      </a:ext>
                    </a:extLst>
                  </a:tr>
                  <a:tr h="683491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质子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交换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膜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5521581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4104711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81964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334013"/>
                  </p:ext>
                </p:extLst>
              </p:nvPr>
            </p:nvGraphicFramePr>
            <p:xfrm>
              <a:off x="334566" y="908720"/>
              <a:ext cx="11521280" cy="463860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808312">
                      <a:extLst>
                        <a:ext uri="{9D8B030D-6E8A-4147-A177-3AD203B41FA5}">
                          <a16:colId xmlns:a16="http://schemas.microsoft.com/office/drawing/2014/main" val="34609191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4062861538"/>
                        </a:ext>
                      </a:extLst>
                    </a:gridCol>
                    <a:gridCol w="864096">
                      <a:extLst>
                        <a:ext uri="{9D8B030D-6E8A-4147-A177-3AD203B41FA5}">
                          <a16:colId xmlns:a16="http://schemas.microsoft.com/office/drawing/2014/main" val="723153147"/>
                        </a:ext>
                      </a:extLst>
                    </a:gridCol>
                    <a:gridCol w="6480720">
                      <a:extLst>
                        <a:ext uri="{9D8B030D-6E8A-4147-A177-3AD203B41FA5}">
                          <a16:colId xmlns:a16="http://schemas.microsoft.com/office/drawing/2014/main" val="687630869"/>
                        </a:ext>
                      </a:extLst>
                    </a:gridCol>
                  </a:tblGrid>
                  <a:tr h="5376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电池类型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导电介质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9019170"/>
                      </a:ext>
                    </a:extLst>
                  </a:tr>
                  <a:tr h="683491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固态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氧化物燃料电池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882" t="-79464" r="-166" b="-51160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4126025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7820" t="-179464" r="-188" b="-4116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8511907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7820" t="-276991" r="-188" b="-3079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5934744"/>
                      </a:ext>
                    </a:extLst>
                  </a:tr>
                  <a:tr h="683491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质子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交换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膜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燃料电池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882" t="-380357" r="-166" b="-2107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5521581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7820" t="-480357" r="-188" b="-1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4104711"/>
                      </a:ext>
                    </a:extLst>
                  </a:tr>
                  <a:tr h="68349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57" marR="375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7820" t="-580357" r="-188" b="-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81964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15161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058340"/>
                <a:ext cx="11485848" cy="1261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该反应中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发生氧化反应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为负极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发生还原发应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正极电极反应为</a:t>
                </a:r>
                <a:r>
                  <a:rPr lang="zh-CN" altLang="zh-CN" b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e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MnO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058340"/>
                <a:ext cx="11485848" cy="1261499"/>
              </a:xfrm>
              <a:prstGeom prst="rect">
                <a:avLst/>
              </a:prstGeom>
              <a:blipFill>
                <a:blip r:embed="rId2"/>
                <a:stretch>
                  <a:fillRect l="-796" r="-849" b="-43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48B800A-9053-26E0-088C-E2FB25EC4C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714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形形色色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的电池在生产生活中有着重要的作用，请回答下列问题。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碱性锌锰电池是使用最广泛的电池之一，总反应为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2MnO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𝐎𝐇</m:t>
                            </m:r>
                          </m:e>
                        </m:d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。正极的电极反应为</a:t>
                </a:r>
                <a:r>
                  <a:rPr lang="zh-CN" altLang="zh-CN" b="1" u="sng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</a:t>
                </a:r>
                <a:r>
                  <a:rPr lang="en-US" altLang="zh-CN" b="1" u="sng" smtClean="0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u="sng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48B800A-9053-26E0-088C-E2FB25EC4C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71410"/>
              </a:xfrm>
              <a:blipFill>
                <a:blip r:embed="rId3"/>
                <a:stretch>
                  <a:fillRect l="-796" r="-584" b="-3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229" y="872769"/>
            <a:ext cx="1167995" cy="3757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342678" y="2464170"/>
                <a:ext cx="5609228" cy="7075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MnO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e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MnO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678" y="2464170"/>
                <a:ext cx="5609228" cy="707501"/>
              </a:xfrm>
              <a:prstGeom prst="rect">
                <a:avLst/>
              </a:prstGeom>
              <a:blipFill>
                <a:blip r:embed="rId5"/>
                <a:stretch>
                  <a:fillRect l="-1630" b="-86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448" y="3160477"/>
            <a:ext cx="999732" cy="4093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575" y="2644224"/>
            <a:ext cx="1046020" cy="42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81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712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锌银纽扣电池具有体积小的优点，广泛应用于电子手表、计算器等，其电池反应为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𝐎𝐇</m:t>
                            </m:r>
                          </m:e>
                        </m:d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。电池放电时，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71218"/>
              </a:xfrm>
              <a:blipFill>
                <a:blip r:embed="rId2"/>
                <a:stretch>
                  <a:fillRect l="-796" r="-849" b="-19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386224" y="255778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8" y="3054414"/>
            <a:ext cx="999732" cy="4093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2598544"/>
            <a:ext cx="1046020" cy="423292"/>
          </a:xfrm>
          <a:prstGeom prst="rect">
            <a:avLst/>
          </a:prstGeom>
        </p:spPr>
      </p:pic>
      <p:sp>
        <p:nvSpPr>
          <p:cNvPr id="6" name="内容占位符 5"/>
          <p:cNvSpPr txBox="1">
            <a:spLocks/>
          </p:cNvSpPr>
          <p:nvPr/>
        </p:nvSpPr>
        <p:spPr bwMode="auto">
          <a:xfrm>
            <a:off x="1386224" y="2942866"/>
            <a:ext cx="104604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电池放电时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得电子变为单质</a:t>
            </a:r>
            <a:r>
              <a:rPr lang="zh-CN" altLang="zh-CN" b="1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发生还原反应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故为正极。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61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id="{CD8B7496-CCB3-4832-30F2-1C93637C7B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4582118"/>
                <a:ext cx="11485848" cy="1871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烧杯中溶液为氢氧化钠溶液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铝与氢氧化钠发生自发的氧化还原反应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则负极的电极反应为铝失电子生成四羟基合铝酸根离子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电极反应为</a:t>
                </a:r>
                <a:r>
                  <a:rPr lang="zh-CN" altLang="zh-CN" b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3e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4OH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sSup>
                      <m:s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𝐀𝐥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zh-CN" altLang="zh-CN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𝐎𝐇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>
          <p:sp>
            <p:nvSpPr>
              <p:cNvPr id="13" name="内容占位符 2">
                <a:extLst>
                  <a:ext uri="{FF2B5EF4-FFF2-40B4-BE49-F238E27FC236}">
                    <a16:creationId xmlns:a16="http://schemas.microsoft.com/office/drawing/2014/main" id="{CD8B7496-CCB3-4832-30F2-1C93637C7B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82118"/>
                <a:ext cx="11485848" cy="1871218"/>
              </a:xfrm>
              <a:prstGeom prst="rect">
                <a:avLst/>
              </a:prstGeom>
              <a:blipFill>
                <a:blip r:embed="rId2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4714372"/>
            <a:ext cx="999732" cy="4093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448" y="4105656"/>
            <a:ext cx="1046020" cy="423292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、氢氧化钠溶液组成的原电池装置，其负极电极反应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wht64.jpg" descr="id:21474955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85479" y="1535008"/>
            <a:ext cx="2163287" cy="201095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49617" y="3492742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内容占位符 1"/>
              <p:cNvSpPr txBox="1">
                <a:spLocks/>
              </p:cNvSpPr>
              <p:nvPr/>
            </p:nvSpPr>
            <p:spPr bwMode="auto">
              <a:xfrm>
                <a:off x="1351731" y="3910674"/>
                <a:ext cx="4815392" cy="7075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3e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4OH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ea typeface="Times New Roman" panose="02020603050405020304" pitchFamily="18" charset="0"/>
                  </a:rPr>
                  <a:t> </a:t>
                </a:r>
                <a:endParaRPr lang="zh-CN" altLang="en-US"/>
              </a:p>
            </p:txBody>
          </p:sp>
        </mc:Choice>
        <mc:Fallback>
          <p:sp>
            <p:nvSpPr>
              <p:cNvPr id="1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1731" y="3910674"/>
                <a:ext cx="4815392" cy="707501"/>
              </a:xfrm>
              <a:prstGeom prst="rect">
                <a:avLst/>
              </a:prstGeom>
              <a:blipFill>
                <a:blip r:embed="rId6"/>
                <a:stretch>
                  <a:fillRect l="-2025"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73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65537"/>
            <a:ext cx="8254632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氢氧燃料电池的简易装置如图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写出正极电极反应：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。室温下，若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该电池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可提供电能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214.5 kJ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，则该电池的有效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能量转化率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完全燃烧生成液态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286.0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kJ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ht65.jpg" descr="id:2147495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1124744"/>
            <a:ext cx="2677878" cy="14585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23069" y="2537674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EFC25C50-4EE1-42CF-98C6-7B245AA7A6B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0854" y="4017406"/>
                <a:ext cx="11485848" cy="25678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987425" eaLnBrk="1" hangingPunct="0">
                  <a:spcAft>
                    <a:spcPts val="0"/>
                  </a:spcAft>
                </a:pP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通入氧气的一极为正极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电极反应为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zh-CN" altLang="zh-CN" b="1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燃料电池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通入氧气的一极为正极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发生还原反应。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若该电池每消耗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提供电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214.5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室温下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完全燃烧生成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液态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释放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286.0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则该电池的有效能量转化率为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𝟐𝟏𝟒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𝐤𝐉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𝟐𝟖𝟔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𝐤𝐉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EFC25C50-4EE1-42CF-98C6-7B245AA7A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17406"/>
                <a:ext cx="11485848" cy="2567819"/>
              </a:xfrm>
              <a:prstGeom prst="rect">
                <a:avLst/>
              </a:prstGeom>
              <a:blipFill>
                <a:blip r:embed="rId3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17" y="4139659"/>
            <a:ext cx="1046020" cy="428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1"/>
              <p:cNvSpPr txBox="1">
                <a:spLocks/>
              </p:cNvSpPr>
              <p:nvPr/>
            </p:nvSpPr>
            <p:spPr bwMode="auto">
              <a:xfrm>
                <a:off x="1397087" y="3373668"/>
                <a:ext cx="4887400" cy="707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97087" y="3373668"/>
                <a:ext cx="4887400" cy="707310"/>
              </a:xfrm>
              <a:prstGeom prst="rect">
                <a:avLst/>
              </a:prstGeom>
              <a:blipFill>
                <a:blip r:embed="rId5"/>
                <a:stretch>
                  <a:fillRect l="-1870" b="-86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907" y="3563279"/>
            <a:ext cx="1046020" cy="423292"/>
          </a:xfrm>
          <a:prstGeom prst="rect">
            <a:avLst/>
          </a:prstGeom>
        </p:spPr>
      </p:pic>
      <p:pic>
        <p:nvPicPr>
          <p:cNvPr id="13" name="箭头右下.eps" descr="id:214749558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918742" y="4660970"/>
            <a:ext cx="576064" cy="45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7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04" y="997188"/>
            <a:ext cx="11386998" cy="2071772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8A6C94E6-4137-0C94-4B59-35E2CECC1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798" y="974237"/>
            <a:ext cx="9423904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解答燃料电池题目的思维模型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DA3AB66-9C35-6E58-AC40-22B3BE335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08" y="997188"/>
            <a:ext cx="2039559" cy="497670"/>
          </a:xfrm>
          <a:prstGeom prst="rect">
            <a:avLst/>
          </a:prstGeom>
        </p:spPr>
      </p:pic>
      <p:pic>
        <p:nvPicPr>
          <p:cNvPr id="7" name="KD528.EPS" descr="id:21474956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1665012"/>
            <a:ext cx="4720551" cy="11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28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198662" y="908720"/>
            <a:ext cx="8779114" cy="5472608"/>
            <a:chOff x="1780588" y="764740"/>
            <a:chExt cx="8779114" cy="5472608"/>
          </a:xfrm>
        </p:grpSpPr>
        <p:pic>
          <p:nvPicPr>
            <p:cNvPr id="3" name="学霸化学   选择性必修1 人教 -四色-25.3.13改-发排-03.EPS" descr="id:2147495389;FounderCES"/>
            <p:cNvPicPr/>
            <p:nvPr/>
          </p:nvPicPr>
          <p:blipFill rotWithShape="1">
            <a:blip r:embed="rId2"/>
            <a:srcRect t="39119" b="15137"/>
            <a:stretch/>
          </p:blipFill>
          <p:spPr>
            <a:xfrm>
              <a:off x="1846734" y="1124744"/>
              <a:ext cx="8712968" cy="510456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0588" y="764740"/>
              <a:ext cx="1800200" cy="5472608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726" y="3478542"/>
            <a:ext cx="508335" cy="1075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/>
          <a:srcRect r="1330"/>
          <a:stretch/>
        </p:blipFill>
        <p:spPr>
          <a:xfrm>
            <a:off x="1703125" y="3221566"/>
            <a:ext cx="1145859" cy="71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3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1793"/>
          <a:stretch/>
        </p:blipFill>
        <p:spPr>
          <a:xfrm>
            <a:off x="2899288" y="1719229"/>
            <a:ext cx="6956125" cy="22771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837" y="2804296"/>
            <a:ext cx="508335" cy="1075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r="1330"/>
          <a:stretch/>
        </p:blipFill>
        <p:spPr>
          <a:xfrm>
            <a:off x="1598236" y="2547320"/>
            <a:ext cx="1145859" cy="71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59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BA2A7D0-A62B-9649-94A8-32B442D8A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9885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原电池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的工作原理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原电池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定义：能把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化学能转化为电能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的装置。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构成条件：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两个活泼性</a:t>
            </a:r>
            <a:r>
              <a:rPr lang="zh-CN" altLang="zh-CN" b="1" u="wavy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的电极；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电解质溶液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zh-CN" altLang="zh-CN" b="1" u="wavy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闭合回路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b="1" u="wavy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自发进行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u="wavy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氧化还原反应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口诀为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两极一质一回路一反应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892961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626390"/>
            <a:ext cx="1536380" cy="461604"/>
          </a:xfrm>
          <a:prstGeom prst="rect">
            <a:avLst/>
          </a:prstGeom>
        </p:spPr>
      </p:pic>
      <p:pic>
        <p:nvPicPr>
          <p:cNvPr id="5" name="箭头右下.eps" descr="id:21474954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129044" y="4849394"/>
            <a:ext cx="460563" cy="36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D5D934-9A9C-EB71-892C-7C2FC7CC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无盐桥的锌铜原电池的工作原理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93a.jpg" descr="id:21474954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91314" y="1556792"/>
            <a:ext cx="602492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51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有盐桥的锌铜原电池的工作原理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60727"/>
                  </p:ext>
                </p:extLst>
              </p:nvPr>
            </p:nvGraphicFramePr>
            <p:xfrm>
              <a:off x="334566" y="1261472"/>
              <a:ext cx="11485847" cy="48543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3912">
                      <a:extLst>
                        <a:ext uri="{9D8B030D-6E8A-4147-A177-3AD203B41FA5}">
                          <a16:colId xmlns:a16="http://schemas.microsoft.com/office/drawing/2014/main" val="735147332"/>
                        </a:ext>
                      </a:extLst>
                    </a:gridCol>
                    <a:gridCol w="5057869">
                      <a:extLst>
                        <a:ext uri="{9D8B030D-6E8A-4147-A177-3AD203B41FA5}">
                          <a16:colId xmlns:a16="http://schemas.microsoft.com/office/drawing/2014/main" val="3855444852"/>
                        </a:ext>
                      </a:extLst>
                    </a:gridCol>
                    <a:gridCol w="4654066">
                      <a:extLst>
                        <a:ext uri="{9D8B030D-6E8A-4147-A177-3AD203B41FA5}">
                          <a16:colId xmlns:a16="http://schemas.microsoft.com/office/drawing/2014/main" val="522522328"/>
                        </a:ext>
                      </a:extLst>
                    </a:gridCol>
                  </a:tblGrid>
                  <a:tr h="125323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装置示意图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0907272"/>
                      </a:ext>
                    </a:extLst>
                  </a:tr>
                  <a:tr h="40986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锌片逐渐溶解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铜片上有红色物质生成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电流表指针发生偏转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322778"/>
                      </a:ext>
                    </a:extLst>
                  </a:tr>
                  <a:tr h="40986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作负极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作正极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22974773"/>
                      </a:ext>
                    </a:extLst>
                  </a:tr>
                  <a:tr h="5209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电极反应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氧化反应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2e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还原反应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78295999"/>
                      </a:ext>
                    </a:extLst>
                  </a:tr>
                  <a:tr h="5209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643076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760727"/>
                  </p:ext>
                </p:extLst>
              </p:nvPr>
            </p:nvGraphicFramePr>
            <p:xfrm>
              <a:off x="334566" y="1261472"/>
              <a:ext cx="11485847" cy="48543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73912">
                      <a:extLst>
                        <a:ext uri="{9D8B030D-6E8A-4147-A177-3AD203B41FA5}">
                          <a16:colId xmlns:a16="http://schemas.microsoft.com/office/drawing/2014/main" val="735147332"/>
                        </a:ext>
                      </a:extLst>
                    </a:gridCol>
                    <a:gridCol w="5057869">
                      <a:extLst>
                        <a:ext uri="{9D8B030D-6E8A-4147-A177-3AD203B41FA5}">
                          <a16:colId xmlns:a16="http://schemas.microsoft.com/office/drawing/2014/main" val="3855444852"/>
                        </a:ext>
                      </a:extLst>
                    </a:gridCol>
                    <a:gridCol w="4654066">
                      <a:extLst>
                        <a:ext uri="{9D8B030D-6E8A-4147-A177-3AD203B41FA5}">
                          <a16:colId xmlns:a16="http://schemas.microsoft.com/office/drawing/2014/main" val="522522328"/>
                        </a:ext>
                      </a:extLst>
                    </a:gridCol>
                  </a:tblGrid>
                  <a:tr h="267747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装置示意图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0907272"/>
                      </a:ext>
                    </a:extLst>
                  </a:tr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锌片逐渐溶解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铜片上有红色物质生成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电流表指针发生偏转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322778"/>
                      </a:ext>
                    </a:extLst>
                  </a:tr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作负极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作正极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22974773"/>
                      </a:ext>
                    </a:extLst>
                  </a:tr>
                  <a:tr h="60921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电极反应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5138" t="-599000" r="-92178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1634" marR="4163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46990" t="-599000" r="-262" b="-1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8295999"/>
                      </a:ext>
                    </a:extLst>
                  </a:tr>
                  <a:tr h="60921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总反应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307" t="-699000" r="-125" b="-18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164307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102" y="1522288"/>
            <a:ext cx="3625533" cy="223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04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548645"/>
              </p:ext>
            </p:extLst>
          </p:nvPr>
        </p:nvGraphicFramePr>
        <p:xfrm>
          <a:off x="351818" y="836712"/>
          <a:ext cx="11485847" cy="3222435"/>
        </p:xfrm>
        <a:graphic>
          <a:graphicData uri="http://schemas.openxmlformats.org/drawingml/2006/table">
            <a:tbl>
              <a:tblPr firstRow="1" firstCol="1" bandRow="1"/>
              <a:tblGrid>
                <a:gridCol w="1926964">
                  <a:extLst>
                    <a:ext uri="{9D8B030D-6E8A-4147-A177-3AD203B41FA5}">
                      <a16:colId xmlns:a16="http://schemas.microsoft.com/office/drawing/2014/main" val="1403909107"/>
                    </a:ext>
                  </a:extLst>
                </a:gridCol>
                <a:gridCol w="4904817">
                  <a:extLst>
                    <a:ext uri="{9D8B030D-6E8A-4147-A177-3AD203B41FA5}">
                      <a16:colId xmlns:a16="http://schemas.microsoft.com/office/drawing/2014/main" val="178847304"/>
                    </a:ext>
                  </a:extLst>
                </a:gridCol>
                <a:gridCol w="4654066">
                  <a:extLst>
                    <a:ext uri="{9D8B030D-6E8A-4147-A177-3AD203B41FA5}">
                      <a16:colId xmlns:a16="http://schemas.microsoft.com/office/drawing/2014/main" val="4286140515"/>
                    </a:ext>
                  </a:extLst>
                </a:gridCol>
              </a:tblGrid>
              <a:tr h="4825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电子流向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负极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经外电路流向正极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797142"/>
                  </a:ext>
                </a:extLst>
              </a:tr>
              <a:tr h="4434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离子迁移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阳离子移向正极、阴离子移向负极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盐桥中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移向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ZnSO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移向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634" marR="416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219827"/>
                  </a:ext>
                </a:extLst>
              </a:tr>
              <a:tr h="14085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盐桥的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形成闭合回路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平衡两侧溶液的电荷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使溶液保持电中性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避免电极与电解质溶液直接接触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减少电流的衰减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634" marR="4163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203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368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4513"/>
            <a:ext cx="11485848" cy="109432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5858F010-DE50-733E-BC4D-E4711DA4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07835"/>
            <a:ext cx="11485848" cy="11810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中不存在电子的移动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外电路中没有离子的移动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记忆口诀为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电子不下水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离子不上岸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温馨提示.EPS" descr="id:2147492469;FounderCES">
            <a:extLst>
              <a:ext uri="{FF2B5EF4-FFF2-40B4-BE49-F238E27FC236}">
                <a16:creationId xmlns:a16="http://schemas.microsoft.com/office/drawing/2014/main" id="{03209BFF-E8FE-45BF-3C61-1FF272D7B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22" y="935096"/>
            <a:ext cx="1944216" cy="38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1405</Words>
  <Application>Microsoft Office PowerPoint</Application>
  <PresentationFormat>自定义</PresentationFormat>
  <Paragraphs>146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2025-06-27T04:06:09Z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